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319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26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056" autoAdjust="0"/>
  </p:normalViewPr>
  <p:slideViewPr>
    <p:cSldViewPr snapToGrid="0">
      <p:cViewPr varScale="1">
        <p:scale>
          <a:sx n="107" d="100"/>
          <a:sy n="107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81D7-F947-4A2A-A7C5-DD6C9DD6979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6A695-CA41-4F4A-B206-B5558F9389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69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82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4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0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9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31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5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6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6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8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11EB-D329-41AC-A27B-AABF4C979710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F6E2-0908-4D29-8778-2BC2E0C33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76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cppreference.com/w/cpp/io/cou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724" y="595533"/>
            <a:ext cx="6160140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 С++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724" y="4747827"/>
            <a:ext cx="8543613" cy="191257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Преподаватели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Пысин Максим Дмитриевич, ассистент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Краснов Дмитрий Олегович,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Лобанов Алексей Владимирович, аспирант кафедры ИКТ</a:t>
            </a:r>
          </a:p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Крашенинников Роман Сергеевич, аспирант кафедры ИКТ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1960" y="2703547"/>
            <a:ext cx="10508080" cy="758409"/>
          </a:xfrm>
          <a:prstGeom prst="rect">
            <a:avLst/>
          </a:prstGeom>
          <a:noFill/>
        </p:spPr>
        <p:txBody>
          <a:bodyPr wrap="square" lIns="65274" tIns="32637" rIns="65274" bIns="32637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Обработка </a:t>
            </a:r>
            <a:r>
              <a:rPr lang="ru-RU" sz="4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исключений</a:t>
            </a:r>
            <a:r>
              <a:rPr lang="ru-RU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4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8995248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Обработка исключений С++(TRY CATCH)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87240" y="1486841"/>
            <a:ext cx="104175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В </a:t>
            </a:r>
            <a:r>
              <a:rPr lang="ru-RU" dirty="0"/>
              <a:t>C++ мы используем ключевое слово </a:t>
            </a:r>
            <a:r>
              <a:rPr lang="ru-RU" dirty="0" err="1">
                <a:solidFill>
                  <a:srgbClr val="0000FF"/>
                </a:solidFill>
              </a:rPr>
              <a:t>try</a:t>
            </a:r>
            <a:r>
              <a:rPr lang="ru-RU" dirty="0" smtClean="0"/>
              <a:t> </a:t>
            </a:r>
            <a:r>
              <a:rPr lang="ru-RU" dirty="0"/>
              <a:t>для определения блока </a:t>
            </a:r>
            <a:r>
              <a:rPr lang="ru-RU" dirty="0" smtClean="0"/>
              <a:t>в котором по нашему предположению могут возникать ошибки. </a:t>
            </a:r>
            <a:r>
              <a:rPr lang="ru-RU" dirty="0"/>
              <a:t>Блок </a:t>
            </a:r>
            <a:r>
              <a:rPr lang="ru-RU" dirty="0" err="1">
                <a:solidFill>
                  <a:srgbClr val="0000FF"/>
                </a:solidFill>
              </a:rPr>
              <a:t>try</a:t>
            </a:r>
            <a:r>
              <a:rPr lang="ru-RU" dirty="0" smtClean="0"/>
              <a:t> </a:t>
            </a:r>
            <a:r>
              <a:rPr lang="ru-RU" dirty="0"/>
              <a:t>действует как наблюдатель, в поисках исключений, которые были выброшены каким-либо из операторов в этом же блоке </a:t>
            </a:r>
            <a:r>
              <a:rPr lang="ru-RU" dirty="0" err="1">
                <a:solidFill>
                  <a:srgbClr val="0000FF"/>
                </a:solidFill>
              </a:rPr>
              <a:t>try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 smtClean="0"/>
              <a:t>Обратите </a:t>
            </a:r>
            <a:r>
              <a:rPr lang="ru-RU" dirty="0"/>
              <a:t>внимание, блок </a:t>
            </a:r>
            <a:r>
              <a:rPr lang="ru-RU" dirty="0" err="1">
                <a:solidFill>
                  <a:srgbClr val="0000FF"/>
                </a:solidFill>
              </a:rPr>
              <a:t>try</a:t>
            </a:r>
            <a:r>
              <a:rPr lang="ru-RU" dirty="0" smtClean="0"/>
              <a:t> </a:t>
            </a:r>
            <a:r>
              <a:rPr lang="ru-RU" dirty="0"/>
              <a:t>не определяет, КАК мы будем обрабатывать исключение.</a:t>
            </a:r>
          </a:p>
          <a:p>
            <a:r>
              <a:rPr lang="ru-RU" dirty="0" smtClean="0"/>
              <a:t>Фактически</a:t>
            </a:r>
            <a:r>
              <a:rPr lang="ru-RU" dirty="0"/>
              <a:t>, обработка исключений — это работа блока(</a:t>
            </a:r>
            <a:r>
              <a:rPr lang="ru-RU" dirty="0" err="1"/>
              <a:t>ов</a:t>
            </a:r>
            <a:r>
              <a:rPr lang="ru-RU" dirty="0"/>
              <a:t>)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. </a:t>
            </a:r>
            <a:r>
              <a:rPr lang="ru-RU" dirty="0"/>
              <a:t>Ключевое слово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 </a:t>
            </a:r>
            <a:r>
              <a:rPr lang="ru-RU" dirty="0"/>
              <a:t>используется для определения блока кода (так называемого «блока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»), </a:t>
            </a:r>
            <a:r>
              <a:rPr lang="ru-RU" dirty="0"/>
              <a:t>который обрабатывает исключения определённого типа данных.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21105" y="5657671"/>
            <a:ext cx="10417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Блоки </a:t>
            </a:r>
            <a:r>
              <a:rPr lang="ru-RU" dirty="0" err="1">
                <a:solidFill>
                  <a:srgbClr val="0000FF"/>
                </a:solidFill>
              </a:rPr>
              <a:t>try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 </a:t>
            </a:r>
            <a:r>
              <a:rPr lang="ru-RU" dirty="0"/>
              <a:t>работают вместе. Блок </a:t>
            </a:r>
            <a:r>
              <a:rPr lang="ru-RU" dirty="0" err="1">
                <a:solidFill>
                  <a:srgbClr val="0000FF"/>
                </a:solidFill>
              </a:rPr>
              <a:t>try</a:t>
            </a:r>
            <a:r>
              <a:rPr lang="ru-RU" dirty="0" smtClean="0"/>
              <a:t> </a:t>
            </a:r>
            <a:r>
              <a:rPr lang="ru-RU" dirty="0"/>
              <a:t>обнаруживает любые исключения, которые были выброшены в нём, и направляет их в соответствующий блок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 </a:t>
            </a:r>
            <a:r>
              <a:rPr lang="ru-RU" dirty="0"/>
              <a:t>для обработки. Блок </a:t>
            </a:r>
            <a:r>
              <a:rPr lang="ru-RU" dirty="0" err="1">
                <a:solidFill>
                  <a:srgbClr val="0000FF"/>
                </a:solidFill>
              </a:rPr>
              <a:t>try</a:t>
            </a:r>
            <a:r>
              <a:rPr lang="ru-RU" dirty="0" smtClean="0"/>
              <a:t> </a:t>
            </a:r>
            <a:r>
              <a:rPr lang="ru-RU" dirty="0"/>
              <a:t>должен иметь, по крайней мере, один блок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, </a:t>
            </a:r>
            <a:r>
              <a:rPr lang="ru-RU" dirty="0"/>
              <a:t>который находится сразу же за ним, но также может иметь и несколько блоков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, </a:t>
            </a:r>
            <a:r>
              <a:rPr lang="ru-RU" dirty="0"/>
              <a:t>размещенных последовательно (друг за другом).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891724" y="3434032"/>
            <a:ext cx="73604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   // код который может сгенерировать исключение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-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e){</a:t>
            </a:r>
          </a:p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   // код который реагирует на появившееся исключение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cerr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</a:rPr>
              <a:t>Caught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 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</a:rPr>
              <a:t>exeption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364" y="3199749"/>
            <a:ext cx="3686884" cy="245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Генерация исключений(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THROW)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077361" y="1437778"/>
            <a:ext cx="100372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Параметры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 </a:t>
            </a:r>
            <a:r>
              <a:rPr lang="ru-RU" dirty="0"/>
              <a:t>работают так же, как и параметры функции, причём параметры одного блока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 </a:t>
            </a:r>
            <a:r>
              <a:rPr lang="ru-RU" dirty="0"/>
              <a:t>могут быть доступны и в другом блоке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 </a:t>
            </a:r>
            <a:r>
              <a:rPr lang="ru-RU" dirty="0"/>
              <a:t>(который находится за ним). Исключения фундаментальных типов данных могут быть пойманы по значению (параметром блока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 </a:t>
            </a:r>
            <a:r>
              <a:rPr lang="ru-RU" dirty="0"/>
              <a:t>является значение), но исключения не фундаментальных типов данных должны быть пойманы по константной ссылке (параметром блока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 smtClean="0"/>
              <a:t> </a:t>
            </a:r>
            <a:r>
              <a:rPr lang="ru-RU" dirty="0"/>
              <a:t>является константная ссылка), дабы избежать ненужного копирования</a:t>
            </a:r>
            <a:r>
              <a:rPr lang="ru-RU" dirty="0" smtClean="0"/>
              <a:t>.</a:t>
            </a:r>
          </a:p>
          <a:p>
            <a:r>
              <a:rPr lang="en-US" dirty="0"/>
              <a:t>	</a:t>
            </a:r>
            <a:r>
              <a:rPr lang="ru-RU" dirty="0"/>
              <a:t>В C++ оператор </a:t>
            </a:r>
            <a:r>
              <a:rPr lang="ru-RU" dirty="0" err="1">
                <a:solidFill>
                  <a:srgbClr val="0000FF"/>
                </a:solidFill>
              </a:rPr>
              <a:t>throw</a:t>
            </a:r>
            <a:r>
              <a:rPr lang="ru-RU" dirty="0"/>
              <a:t> используется, чтобы сигнализировать о возникновении исключения или ошибки. </a:t>
            </a:r>
            <a:r>
              <a:rPr lang="ru-RU" dirty="0" smtClean="0"/>
              <a:t>Оповещение </a:t>
            </a:r>
            <a:r>
              <a:rPr lang="ru-RU" dirty="0"/>
              <a:t>о том, что </a:t>
            </a:r>
            <a:r>
              <a:rPr lang="ru-RU" dirty="0" smtClean="0"/>
              <a:t>произошла нештатная ситуация в работе кода, </a:t>
            </a:r>
            <a:r>
              <a:rPr lang="ru-RU" dirty="0"/>
              <a:t>называется генерацией исключения (или ещё «выбрасыванием исключения</a:t>
            </a:r>
            <a:r>
              <a:rPr lang="ru-RU" dirty="0" smtClean="0"/>
              <a:t>»).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357718" y="4118121"/>
            <a:ext cx="90293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-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// генерация исключения типа 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ENUM_INVALID_INDEX;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// генерация исключения типа 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enum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"Невозможно 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</a:rPr>
              <a:t>извлеч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 корень из отрицательного числа"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// генерация исключения типа 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char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* (строка C-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style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dX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// генерация исключения типа 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(переменная типа 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double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, которая была определена ранее)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MyException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"Критическая ошибка"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 // генерация исключения с использованием объекта класса </a:t>
            </a:r>
            <a:r>
              <a:rPr lang="ru-RU" dirty="0" err="1">
                <a:solidFill>
                  <a:srgbClr val="008000"/>
                </a:solidFill>
                <a:latin typeface="Consolas" panose="020B0609020204030204" pitchFamily="49" charset="0"/>
              </a:rPr>
              <a:t>MyException</a:t>
            </a:r>
            <a:endParaRPr lang="ru-R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9016"/>
            <a:ext cx="2357718" cy="23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исключений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4828" y="1387162"/>
            <a:ext cx="8477156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b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c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"Start with divide by zero."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"Before exception."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 =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divideBy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(b, a);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"After exception."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runtime_error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e) 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e.what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(...){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"Any exception."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"End with divide by zero. c value is 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c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5988423" y="1520903"/>
            <a:ext cx="6096000" cy="4832092"/>
            <a:chOff x="6096000" y="966788"/>
            <a:chExt cx="6096000" cy="4832092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6096000" y="966788"/>
              <a:ext cx="6096000" cy="135421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divideBy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what, 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by){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(by == </a:t>
              </a:r>
              <a:r>
                <a:rPr lang="en-US" sz="16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throw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logic_error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"Division by zero"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what / by;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8588720" y="2321005"/>
              <a:ext cx="3220016" cy="1077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ru-RU" sz="1600" dirty="0" err="1"/>
                <a:t>Start</a:t>
              </a:r>
              <a:r>
                <a:rPr lang="ru-RU" sz="1600" dirty="0"/>
                <a:t> </a:t>
              </a:r>
              <a:r>
                <a:rPr lang="ru-RU" sz="1600" dirty="0" err="1"/>
                <a:t>with</a:t>
              </a:r>
              <a:r>
                <a:rPr lang="ru-RU" sz="1600" dirty="0"/>
                <a:t> </a:t>
              </a:r>
              <a:r>
                <a:rPr lang="ru-RU" sz="1600" dirty="0" err="1"/>
                <a:t>divide</a:t>
              </a:r>
              <a:r>
                <a:rPr lang="ru-RU" sz="1600" dirty="0"/>
                <a:t> </a:t>
              </a:r>
              <a:r>
                <a:rPr lang="ru-RU" sz="1600" dirty="0" err="1"/>
                <a:t>by</a:t>
              </a:r>
              <a:r>
                <a:rPr lang="ru-RU" sz="1600" dirty="0"/>
                <a:t> </a:t>
              </a:r>
              <a:r>
                <a:rPr lang="ru-RU" sz="1600" dirty="0" err="1"/>
                <a:t>zero</a:t>
              </a:r>
              <a:r>
                <a:rPr lang="ru-RU" sz="1600" dirty="0"/>
                <a:t>.</a:t>
              </a:r>
            </a:p>
            <a:p>
              <a:r>
                <a:rPr lang="ru-RU" sz="1600" dirty="0" err="1"/>
                <a:t>Before</a:t>
              </a:r>
              <a:r>
                <a:rPr lang="ru-RU" sz="1600" dirty="0"/>
                <a:t> </a:t>
              </a:r>
              <a:r>
                <a:rPr lang="ru-RU" sz="1600" dirty="0" err="1"/>
                <a:t>exception</a:t>
              </a:r>
              <a:r>
                <a:rPr lang="ru-RU" sz="1600" dirty="0"/>
                <a:t>.</a:t>
              </a:r>
            </a:p>
            <a:p>
              <a:r>
                <a:rPr lang="ru-RU" sz="1600" dirty="0" err="1"/>
                <a:t>Any</a:t>
              </a:r>
              <a:r>
                <a:rPr lang="ru-RU" sz="1600" dirty="0"/>
                <a:t> </a:t>
              </a:r>
              <a:r>
                <a:rPr lang="ru-RU" sz="1600" dirty="0" err="1"/>
                <a:t>exception</a:t>
              </a:r>
              <a:r>
                <a:rPr lang="ru-RU" sz="1600" dirty="0"/>
                <a:t>.</a:t>
              </a:r>
            </a:p>
            <a:p>
              <a:r>
                <a:rPr lang="ru-RU" sz="1600" dirty="0" err="1"/>
                <a:t>End</a:t>
              </a:r>
              <a:r>
                <a:rPr lang="ru-RU" sz="1600" dirty="0"/>
                <a:t> </a:t>
              </a:r>
              <a:r>
                <a:rPr lang="ru-RU" sz="1600" dirty="0" err="1"/>
                <a:t>with</a:t>
              </a:r>
              <a:r>
                <a:rPr lang="ru-RU" sz="1600" dirty="0"/>
                <a:t> </a:t>
              </a:r>
              <a:r>
                <a:rPr lang="ru-RU" sz="1600" dirty="0" err="1"/>
                <a:t>divide</a:t>
              </a:r>
              <a:r>
                <a:rPr lang="ru-RU" sz="1600" dirty="0"/>
                <a:t> </a:t>
              </a:r>
              <a:r>
                <a:rPr lang="ru-RU" sz="1600" dirty="0" err="1"/>
                <a:t>by</a:t>
              </a:r>
              <a:r>
                <a:rPr lang="ru-RU" sz="1600" dirty="0"/>
                <a:t> </a:t>
              </a:r>
              <a:r>
                <a:rPr lang="ru-RU" sz="1600" dirty="0" err="1"/>
                <a:t>zero</a:t>
              </a:r>
              <a:r>
                <a:rPr lang="ru-RU" sz="1600" dirty="0"/>
                <a:t>. c </a:t>
              </a:r>
              <a:r>
                <a:rPr lang="ru-RU" sz="1600" dirty="0" err="1"/>
                <a:t>value</a:t>
              </a:r>
              <a:r>
                <a:rPr lang="ru-RU" sz="1600" dirty="0"/>
                <a:t> </a:t>
              </a:r>
              <a:r>
                <a:rPr lang="ru-RU" sz="1600" dirty="0" err="1"/>
                <a:t>is</a:t>
              </a:r>
              <a:r>
                <a:rPr lang="ru-RU" sz="1600" dirty="0"/>
                <a:t> 1</a:t>
              </a: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6096000" y="3398223"/>
              <a:ext cx="6096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divideBy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what, 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by){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(by == </a:t>
              </a:r>
              <a:r>
                <a:rPr lang="en-US" sz="16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throw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runtime_error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"Division by zero"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what / by;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8588720" y="4721662"/>
              <a:ext cx="3220016" cy="1077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ru-RU" sz="1600" dirty="0" err="1"/>
                <a:t>Start</a:t>
              </a:r>
              <a:r>
                <a:rPr lang="ru-RU" sz="1600" dirty="0"/>
                <a:t> </a:t>
              </a:r>
              <a:r>
                <a:rPr lang="ru-RU" sz="1600" dirty="0" err="1"/>
                <a:t>with</a:t>
              </a:r>
              <a:r>
                <a:rPr lang="ru-RU" sz="1600" dirty="0"/>
                <a:t> </a:t>
              </a:r>
              <a:r>
                <a:rPr lang="ru-RU" sz="1600" dirty="0" err="1"/>
                <a:t>divide</a:t>
              </a:r>
              <a:r>
                <a:rPr lang="ru-RU" sz="1600" dirty="0"/>
                <a:t> </a:t>
              </a:r>
              <a:r>
                <a:rPr lang="ru-RU" sz="1600" dirty="0" err="1"/>
                <a:t>by</a:t>
              </a:r>
              <a:r>
                <a:rPr lang="ru-RU" sz="1600" dirty="0"/>
                <a:t> </a:t>
              </a:r>
              <a:r>
                <a:rPr lang="ru-RU" sz="1600" dirty="0" err="1"/>
                <a:t>zero</a:t>
              </a:r>
              <a:r>
                <a:rPr lang="ru-RU" sz="1600" dirty="0"/>
                <a:t>.</a:t>
              </a:r>
            </a:p>
            <a:p>
              <a:r>
                <a:rPr lang="ru-RU" sz="1600" dirty="0" err="1"/>
                <a:t>Before</a:t>
              </a:r>
              <a:r>
                <a:rPr lang="ru-RU" sz="1600" dirty="0"/>
                <a:t> </a:t>
              </a:r>
              <a:r>
                <a:rPr lang="ru-RU" sz="1600" dirty="0" err="1"/>
                <a:t>exception</a:t>
              </a:r>
              <a:r>
                <a:rPr lang="ru-RU" sz="1600" dirty="0"/>
                <a:t>.</a:t>
              </a:r>
            </a:p>
            <a:p>
              <a:r>
                <a:rPr lang="ru-RU" sz="1600" dirty="0" err="1"/>
                <a:t>Division</a:t>
              </a:r>
              <a:r>
                <a:rPr lang="ru-RU" sz="1600" dirty="0"/>
                <a:t> </a:t>
              </a:r>
              <a:r>
                <a:rPr lang="ru-RU" sz="1600" dirty="0" err="1"/>
                <a:t>by</a:t>
              </a:r>
              <a:r>
                <a:rPr lang="ru-RU" sz="1600" dirty="0"/>
                <a:t> </a:t>
              </a:r>
              <a:r>
                <a:rPr lang="ru-RU" sz="1600" dirty="0" err="1"/>
                <a:t>zero</a:t>
              </a:r>
              <a:endParaRPr lang="ru-RU" sz="1600" dirty="0"/>
            </a:p>
            <a:p>
              <a:r>
                <a:rPr lang="ru-RU" sz="1600" dirty="0" err="1"/>
                <a:t>End</a:t>
              </a:r>
              <a:r>
                <a:rPr lang="ru-RU" sz="1600" dirty="0"/>
                <a:t> </a:t>
              </a:r>
              <a:r>
                <a:rPr lang="ru-RU" sz="1600" dirty="0" err="1"/>
                <a:t>with</a:t>
              </a:r>
              <a:r>
                <a:rPr lang="ru-RU" sz="1600" dirty="0"/>
                <a:t> </a:t>
              </a:r>
              <a:r>
                <a:rPr lang="ru-RU" sz="1600" dirty="0" err="1"/>
                <a:t>divide</a:t>
              </a:r>
              <a:r>
                <a:rPr lang="ru-RU" sz="1600" dirty="0"/>
                <a:t> </a:t>
              </a:r>
              <a:r>
                <a:rPr lang="ru-RU" sz="1600" dirty="0" err="1"/>
                <a:t>by</a:t>
              </a:r>
              <a:r>
                <a:rPr lang="ru-RU" sz="1600" dirty="0"/>
                <a:t> </a:t>
              </a:r>
              <a:r>
                <a:rPr lang="ru-RU" sz="1600" dirty="0" err="1"/>
                <a:t>zero</a:t>
              </a:r>
              <a:r>
                <a:rPr lang="ru-RU" sz="1600" dirty="0"/>
                <a:t>. c </a:t>
              </a:r>
              <a:r>
                <a:rPr lang="ru-RU" sz="1600" dirty="0" err="1"/>
                <a:t>value</a:t>
              </a:r>
              <a:r>
                <a:rPr lang="ru-RU" sz="1600" dirty="0"/>
                <a:t> </a:t>
              </a:r>
              <a:r>
                <a:rPr lang="ru-RU" sz="1600" dirty="0" err="1"/>
                <a:t>is</a:t>
              </a:r>
              <a:r>
                <a:rPr lang="ru-RU" sz="1600" dirty="0"/>
                <a:t>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6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Последовательность обработки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471005" y="1435690"/>
            <a:ext cx="11230154" cy="5218680"/>
            <a:chOff x="796705" y="1706066"/>
            <a:chExt cx="10598590" cy="521868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796705" y="1706066"/>
              <a:ext cx="1059859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/>
                <a:t>	При выбрасывании исключения (оператор </a:t>
              </a:r>
              <a:r>
                <a:rPr lang="ru-RU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throw</a:t>
              </a:r>
              <a:r>
                <a:rPr lang="ru-RU" dirty="0" smtClean="0"/>
                <a:t>), </a:t>
              </a:r>
              <a:r>
                <a:rPr lang="ru-RU" dirty="0"/>
                <a:t>точка выполнения программы немедленно переходит к ближайшему блоку </a:t>
              </a:r>
              <a:r>
                <a:rPr lang="ru-RU" dirty="0" err="1">
                  <a:solidFill>
                    <a:srgbClr val="3B3BFF"/>
                  </a:solidFill>
                </a:rPr>
                <a:t>try</a:t>
              </a:r>
              <a:r>
                <a:rPr lang="ru-RU" dirty="0"/>
                <a:t>. Если какой-либо из обработчиков </a:t>
              </a:r>
              <a:r>
                <a:rPr lang="ru-RU" dirty="0" err="1">
                  <a:solidFill>
                    <a:srgbClr val="0000FF"/>
                  </a:solidFill>
                </a:rPr>
                <a:t>catch</a:t>
              </a:r>
              <a:r>
                <a:rPr lang="ru-RU" dirty="0" smtClean="0"/>
                <a:t>, </a:t>
              </a:r>
              <a:r>
                <a:rPr lang="ru-RU" dirty="0"/>
                <a:t>прикреплённых к блоку </a:t>
              </a:r>
              <a:r>
                <a:rPr lang="ru-RU" dirty="0" err="1"/>
                <a:t>try</a:t>
              </a:r>
              <a:r>
                <a:rPr lang="ru-RU" dirty="0"/>
                <a:t>, обрабатывает этот тип исключения, то точка выполнения переходит в этот обработчик и, после выполнения кода блока </a:t>
              </a:r>
              <a:r>
                <a:rPr lang="ru-RU" dirty="0" err="1">
                  <a:solidFill>
                    <a:srgbClr val="0000FF"/>
                  </a:solidFill>
                </a:rPr>
                <a:t>cat</a:t>
              </a:r>
              <a:r>
                <a:rPr lang="ru-RU" dirty="0" err="1">
                  <a:solidFill>
                    <a:srgbClr val="3B3BFF"/>
                  </a:solidFill>
                </a:rPr>
                <a:t>c</a:t>
              </a:r>
              <a:r>
                <a:rPr lang="ru-RU" dirty="0" err="1">
                  <a:solidFill>
                    <a:srgbClr val="0000FF"/>
                  </a:solidFill>
                </a:rPr>
                <a:t>h</a:t>
              </a:r>
              <a:r>
                <a:rPr lang="ru-RU" dirty="0" smtClean="0"/>
                <a:t>, </a:t>
              </a:r>
              <a:r>
                <a:rPr lang="ru-RU" dirty="0"/>
                <a:t>исключение считается обработанным.</a:t>
              </a:r>
            </a:p>
            <a:p>
              <a:r>
                <a:rPr lang="ru-RU" dirty="0"/>
                <a:t>	Если подходящих обработчиков </a:t>
              </a:r>
              <a:r>
                <a:rPr lang="ru-RU" dirty="0" err="1">
                  <a:solidFill>
                    <a:srgbClr val="0000FF"/>
                  </a:solidFill>
                </a:rPr>
                <a:t>catch</a:t>
              </a:r>
              <a:r>
                <a:rPr lang="ru-RU" dirty="0" smtClean="0"/>
                <a:t> </a:t>
              </a:r>
              <a:r>
                <a:rPr lang="ru-RU" dirty="0"/>
                <a:t>не существует, то выполнение программы переходит в следующий блок </a:t>
              </a:r>
              <a:r>
                <a:rPr lang="ru-RU" dirty="0" err="1">
                  <a:solidFill>
                    <a:srgbClr val="3B3BFF"/>
                  </a:solidFill>
                </a:rPr>
                <a:t>try</a:t>
              </a:r>
              <a:r>
                <a:rPr lang="ru-RU" dirty="0"/>
                <a:t>. Если до конца программы не найдены соответствующие обработчики </a:t>
              </a:r>
              <a:r>
                <a:rPr lang="ru-RU" dirty="0" err="1">
                  <a:solidFill>
                    <a:srgbClr val="0000FF"/>
                  </a:solidFill>
                </a:rPr>
                <a:t>catch</a:t>
              </a:r>
              <a:r>
                <a:rPr lang="ru-RU" dirty="0" smtClean="0"/>
                <a:t>, </a:t>
              </a:r>
              <a:r>
                <a:rPr lang="ru-RU" dirty="0"/>
                <a:t>то программа завершает своё выполнение с ошибкой исключения</a:t>
              </a:r>
              <a:r>
                <a:rPr lang="ru-RU" dirty="0" smtClean="0"/>
                <a:t>.</a:t>
              </a:r>
              <a:endParaRPr lang="ru-RU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4554695" y="6001416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catch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(...){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dirty="0">
                  <a:solidFill>
                    <a:srgbClr val="A31515"/>
                  </a:solidFill>
                  <a:latin typeface="Consolas" panose="020B0609020204030204" pitchFamily="49" charset="0"/>
                </a:rPr>
                <a:t>"Any exception."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}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5" y="3442586"/>
            <a:ext cx="3451306" cy="329247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922310" y="3342024"/>
            <a:ext cx="81979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Обратите внимание, компилятор не выполняет неявные преобразования при сопоставлении исключений с блоками </a:t>
            </a:r>
            <a:r>
              <a:rPr lang="ru-RU" dirty="0" err="1">
                <a:solidFill>
                  <a:srgbClr val="3B3BFF"/>
                </a:solidFill>
              </a:rPr>
              <a:t>catch</a:t>
            </a:r>
            <a:r>
              <a:rPr lang="ru-RU" dirty="0"/>
              <a:t>! Например, исключение типа </a:t>
            </a:r>
            <a:r>
              <a:rPr lang="ru-RU" dirty="0" err="1">
                <a:solidFill>
                  <a:srgbClr val="3B3BFF"/>
                </a:solidFill>
              </a:rPr>
              <a:t>char</a:t>
            </a:r>
            <a:r>
              <a:rPr lang="ru-RU" dirty="0"/>
              <a:t> не будет обрабатываться блоком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/>
              <a:t> типа </a:t>
            </a:r>
            <a:r>
              <a:rPr lang="ru-RU" dirty="0" err="1">
                <a:solidFill>
                  <a:srgbClr val="3B3BFF"/>
                </a:solidFill>
              </a:rPr>
              <a:t>int</a:t>
            </a:r>
            <a:r>
              <a:rPr lang="ru-RU" dirty="0"/>
              <a:t>, исключение типа </a:t>
            </a:r>
            <a:r>
              <a:rPr lang="ru-RU" dirty="0" err="1">
                <a:solidFill>
                  <a:srgbClr val="3B3BFF"/>
                </a:solidFill>
              </a:rPr>
              <a:t>int</a:t>
            </a:r>
            <a:r>
              <a:rPr lang="ru-RU" dirty="0"/>
              <a:t>, в свою очередь, не будет обрабатываться блоком </a:t>
            </a:r>
            <a:r>
              <a:rPr lang="ru-RU" dirty="0" err="1">
                <a:solidFill>
                  <a:srgbClr val="0000FF"/>
                </a:solidFill>
              </a:rPr>
              <a:t>catch</a:t>
            </a:r>
            <a:r>
              <a:rPr lang="ru-RU" dirty="0"/>
              <a:t> типа </a:t>
            </a:r>
            <a:r>
              <a:rPr lang="ru-RU" dirty="0" err="1">
                <a:solidFill>
                  <a:srgbClr val="3B3BFF"/>
                </a:solidFill>
              </a:rPr>
              <a:t>float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	</a:t>
            </a:r>
            <a:r>
              <a:rPr lang="ru-RU" dirty="0"/>
              <a:t>Так же существует обработчик исключений </a:t>
            </a:r>
            <a:r>
              <a:rPr lang="en-US" dirty="0">
                <a:solidFill>
                  <a:srgbClr val="3B3BFF"/>
                </a:solidFill>
              </a:rPr>
              <a:t>catch-all</a:t>
            </a:r>
            <a:r>
              <a:rPr lang="en-US" dirty="0"/>
              <a:t> </a:t>
            </a:r>
            <a:r>
              <a:rPr lang="ru-RU" dirty="0"/>
              <a:t>который отлавливает исключения всех типов и видов, но не может использовать значения этих исключений. Обработчик </a:t>
            </a:r>
            <a:r>
              <a:rPr lang="ru-RU" dirty="0" err="1">
                <a:solidFill>
                  <a:srgbClr val="3B3BFF"/>
                </a:solidFill>
              </a:rPr>
              <a:t>catch-all</a:t>
            </a:r>
            <a:r>
              <a:rPr lang="ru-RU" dirty="0"/>
              <a:t> должен находится последним в цепочке блоков </a:t>
            </a:r>
            <a:r>
              <a:rPr lang="ru-RU" dirty="0" err="1">
                <a:solidFill>
                  <a:srgbClr val="3B3BFF"/>
                </a:solidFill>
              </a:rPr>
              <a:t>catch</a:t>
            </a:r>
            <a:r>
              <a:rPr lang="ru-RU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909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Некоторые особенности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779929" y="1431910"/>
            <a:ext cx="10632142" cy="5355312"/>
            <a:chOff x="779929" y="1431910"/>
            <a:chExt cx="10632142" cy="5355312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779929" y="1431910"/>
              <a:ext cx="10632142" cy="5355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/>
                <a:t>	Если исключение направлено в блок </a:t>
              </a:r>
              <a:r>
                <a:rPr lang="ru-RU" dirty="0" err="1">
                  <a:solidFill>
                    <a:srgbClr val="3B3BFF"/>
                  </a:solidFill>
                </a:rPr>
                <a:t>catch</a:t>
              </a:r>
              <a:r>
                <a:rPr lang="ru-RU" dirty="0"/>
                <a:t>, то оно считается «обработанным», даже если блок </a:t>
              </a:r>
              <a:r>
                <a:rPr lang="ru-RU" dirty="0" err="1">
                  <a:solidFill>
                    <a:srgbClr val="3B3BFF"/>
                  </a:solidFill>
                </a:rPr>
                <a:t>catch</a:t>
              </a:r>
              <a:r>
                <a:rPr lang="ru-RU" dirty="0"/>
                <a:t> пуст. Однако, как правило, вы захотите, чтобы ваши блоки </a:t>
              </a:r>
              <a:r>
                <a:rPr lang="ru-RU" dirty="0" err="1">
                  <a:solidFill>
                    <a:srgbClr val="3B3BFF"/>
                  </a:solidFill>
                </a:rPr>
                <a:t>catch</a:t>
              </a:r>
              <a:r>
                <a:rPr lang="ru-RU" dirty="0"/>
                <a:t> делали что-то полезное. Есть три распространённые вещи, которые выполняют блоки </a:t>
              </a:r>
              <a:r>
                <a:rPr lang="ru-RU" dirty="0" err="1">
                  <a:solidFill>
                    <a:srgbClr val="3B3BFF"/>
                  </a:solidFill>
                </a:rPr>
                <a:t>catch</a:t>
              </a:r>
              <a:r>
                <a:rPr lang="ru-RU" dirty="0"/>
                <a:t>, когда они поймали исключение</a:t>
              </a:r>
              <a:r>
                <a:rPr lang="ru-RU" dirty="0" smtClean="0"/>
                <a:t>:</a:t>
              </a:r>
            </a:p>
            <a:p>
              <a:endParaRPr lang="ru-RU" dirty="0"/>
            </a:p>
            <a:p>
              <a:endParaRPr lang="ru-RU" dirty="0" smtClean="0"/>
            </a:p>
            <a:p>
              <a:endParaRPr lang="ru-RU" dirty="0"/>
            </a:p>
            <a:p>
              <a:endParaRPr lang="ru-RU" dirty="0" smtClean="0"/>
            </a:p>
            <a:p>
              <a:endParaRPr lang="ru-RU" dirty="0"/>
            </a:p>
            <a:p>
              <a:endParaRPr lang="ru-RU" dirty="0" smtClean="0"/>
            </a:p>
            <a:p>
              <a:endParaRPr lang="ru-RU" dirty="0"/>
            </a:p>
            <a:p>
              <a:endParaRPr lang="ru-RU" dirty="0" smtClean="0"/>
            </a:p>
            <a:p>
              <a:endParaRPr lang="ru-RU" dirty="0"/>
            </a:p>
            <a:p>
              <a:endParaRPr lang="ru-RU" dirty="0"/>
            </a:p>
            <a:p>
              <a:r>
                <a:rPr lang="ru-RU" dirty="0"/>
                <a:t>	Блок </a:t>
              </a:r>
              <a:r>
                <a:rPr lang="ru-RU" dirty="0" err="1">
                  <a:solidFill>
                    <a:srgbClr val="3B3BFF"/>
                  </a:solidFill>
                </a:rPr>
                <a:t>try</a:t>
              </a:r>
              <a:r>
                <a:rPr lang="ru-RU" dirty="0"/>
                <a:t> ловит исключения не только внутри себя, но и внутри функций, которые вызываются в блоке </a:t>
              </a:r>
              <a:r>
                <a:rPr lang="ru-RU" dirty="0" err="1">
                  <a:solidFill>
                    <a:srgbClr val="3B3BFF"/>
                  </a:solidFill>
                </a:rPr>
                <a:t>try</a:t>
              </a:r>
              <a:r>
                <a:rPr lang="ru-RU" dirty="0"/>
                <a:t>.</a:t>
              </a:r>
              <a:endParaRPr lang="en-US" dirty="0"/>
            </a:p>
            <a:p>
              <a:r>
                <a:rPr lang="ru-RU" dirty="0"/>
                <a:t>	</a:t>
              </a:r>
              <a:r>
                <a:rPr lang="ru-RU" dirty="0" smtClean="0"/>
                <a:t>Непосредственно тот кто </a:t>
              </a:r>
              <a:r>
                <a:rPr lang="ru-RU" dirty="0"/>
                <a:t>вызывает функцию и в которой выбрасывается исключение, не обязан обрабатывать это исключение, если он этого не хочет.</a:t>
              </a:r>
              <a:endParaRPr lang="en-US" dirty="0"/>
            </a:p>
            <a:p>
              <a:r>
                <a:rPr lang="ru-RU" dirty="0"/>
                <a:t>	Когда исключение обработано, выполнение кода продолжается как обычно, начиная с конца блока </a:t>
              </a:r>
              <a:r>
                <a:rPr lang="ru-RU" dirty="0" err="1">
                  <a:solidFill>
                    <a:srgbClr val="3B3BFF"/>
                  </a:solidFill>
                </a:rPr>
                <a:t>catch</a:t>
              </a:r>
              <a:endParaRPr lang="ru-RU" dirty="0">
                <a:solidFill>
                  <a:srgbClr val="3B3BFF"/>
                </a:solidFill>
              </a:endParaRPr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30" y="2322320"/>
              <a:ext cx="2734236" cy="2734236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2581835" y="2537706"/>
              <a:ext cx="8830236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68400" indent="-271463">
                <a:buFont typeface="Arial" panose="020B0604020202020204" pitchFamily="34" charset="0"/>
                <a:buChar char="•"/>
              </a:pPr>
              <a:r>
                <a:rPr lang="ru-RU" dirty="0"/>
                <a:t>Во-первых, блок </a:t>
              </a:r>
              <a:r>
                <a:rPr lang="ru-RU" dirty="0" err="1">
                  <a:solidFill>
                    <a:srgbClr val="3B3BFF"/>
                  </a:solidFill>
                </a:rPr>
                <a:t>catch</a:t>
              </a:r>
              <a:r>
                <a:rPr lang="ru-RU" dirty="0"/>
                <a:t> может вывести сообщение об ошибке (либо в консоль, либо в лог-файл).</a:t>
              </a:r>
            </a:p>
            <a:p>
              <a:pPr marL="1168400" indent="-271463">
                <a:buFont typeface="Arial" panose="020B0604020202020204" pitchFamily="34" charset="0"/>
                <a:buChar char="•"/>
              </a:pPr>
              <a:r>
                <a:rPr lang="ru-RU" dirty="0"/>
                <a:t>Во-вторых, блок </a:t>
              </a:r>
              <a:r>
                <a:rPr lang="ru-RU" dirty="0" err="1">
                  <a:solidFill>
                    <a:srgbClr val="3B3BFF"/>
                  </a:solidFill>
                </a:rPr>
                <a:t>catch</a:t>
              </a:r>
              <a:r>
                <a:rPr lang="ru-RU" dirty="0"/>
                <a:t> может возвратить значение или код ошибки обратно в место вызова функции в которой произошло исключение и было обработано.</a:t>
              </a:r>
            </a:p>
            <a:p>
              <a:pPr marL="1168400" indent="-271463">
                <a:buFont typeface="Arial" panose="020B0604020202020204" pitchFamily="34" charset="0"/>
                <a:buChar char="•"/>
              </a:pPr>
              <a:r>
                <a:rPr lang="ru-RU" dirty="0"/>
                <a:t>В-третьих, блок </a:t>
              </a:r>
              <a:r>
                <a:rPr lang="ru-RU" dirty="0" err="1">
                  <a:solidFill>
                    <a:srgbClr val="3B3BFF"/>
                  </a:solidFill>
                </a:rPr>
                <a:t>catch</a:t>
              </a:r>
              <a:r>
                <a:rPr lang="ru-RU" dirty="0"/>
                <a:t> может сгенерировать другое исключения. Поскольку блок </a:t>
              </a:r>
              <a:r>
                <a:rPr lang="ru-RU" dirty="0" err="1">
                  <a:solidFill>
                    <a:srgbClr val="3B3BFF"/>
                  </a:solidFill>
                </a:rPr>
                <a:t>catch</a:t>
              </a:r>
              <a:r>
                <a:rPr lang="ru-RU" dirty="0"/>
                <a:t> не находится внутри блока </a:t>
              </a:r>
              <a:r>
                <a:rPr lang="ru-RU" dirty="0" err="1">
                  <a:solidFill>
                    <a:srgbClr val="3B3BFF"/>
                  </a:solidFill>
                </a:rPr>
                <a:t>try</a:t>
              </a:r>
              <a:r>
                <a:rPr lang="ru-RU" dirty="0"/>
                <a:t>, то новое сгенерированное исключение будет обрабатываться следующим в иерархии блоком </a:t>
              </a:r>
              <a:r>
                <a:rPr lang="ru-RU" dirty="0" err="1">
                  <a:solidFill>
                    <a:srgbClr val="3B3BFF"/>
                  </a:solidFill>
                </a:rPr>
                <a:t>try</a:t>
              </a:r>
              <a:r>
                <a:rPr lang="ru-RU" dirty="0"/>
                <a:t>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14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исключений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293261" y="1360905"/>
            <a:ext cx="11605478" cy="5047536"/>
            <a:chOff x="81481" y="1263578"/>
            <a:chExt cx="11507442" cy="5047536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81481" y="1263578"/>
              <a:ext cx="9349212" cy="50475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last(){</a:t>
              </a:r>
              <a:r>
                <a:rPr lang="en-US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// </a:t>
              </a:r>
              <a:r>
                <a:rPr lang="ru-RU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вызывается функцией </a:t>
              </a:r>
              <a:r>
                <a:rPr lang="en-US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three()</a:t>
              </a:r>
              <a:endParaRPr 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Функция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last"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Выбрасываем исключение типа </a:t>
              </a:r>
              <a:r>
                <a:rPr lang="en-US" sz="14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 </a:t>
              </a:r>
              <a:r>
                <a:rPr lang="ru-RU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в функции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last"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throw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-</a:t>
              </a:r>
              <a:r>
                <a:rPr lang="en-US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Конец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last"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/>
              </a:r>
              <a:b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three(){</a:t>
              </a:r>
              <a:r>
                <a:rPr lang="en-US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// </a:t>
              </a:r>
              <a:r>
                <a:rPr lang="ru-RU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вызывается функцией </a:t>
              </a:r>
              <a:r>
                <a:rPr lang="en-US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two()</a:t>
              </a:r>
              <a:endParaRPr 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Функция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three &lt;&lt; </a:t>
              </a:r>
              <a:r>
                <a:rPr lang="en-US" sz="14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last();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Конец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three"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/>
              </a:r>
              <a:b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two(){</a:t>
              </a:r>
              <a:r>
                <a:rPr lang="en-US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// </a:t>
              </a:r>
              <a:r>
                <a:rPr lang="ru-RU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вызывается функцией </a:t>
              </a:r>
              <a:r>
                <a:rPr lang="en-US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one()</a:t>
              </a:r>
              <a:endParaRPr 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Функция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two"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try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three();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catch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double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cerr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Поймано исключение типа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double </a:t>
              </a:r>
              <a:r>
                <a:rPr lang="ru-RU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в функции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two"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Конец </a:t>
              </a:r>
              <a:r>
                <a:rPr lang="en-US" sz="14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two"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240527" y="2340796"/>
              <a:ext cx="7348396" cy="2893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one(){</a:t>
              </a:r>
              <a:r>
                <a:rPr lang="en-US" sz="1400" dirty="0" smtClean="0">
                  <a:solidFill>
                    <a:srgbClr val="008000"/>
                  </a:solidFill>
                  <a:latin typeface="Consolas" panose="020B0609020204030204" pitchFamily="49" charset="0"/>
                </a:rPr>
                <a:t> // </a:t>
              </a:r>
              <a:r>
                <a:rPr lang="ru-RU" sz="1400" dirty="0" smtClean="0">
                  <a:solidFill>
                    <a:srgbClr val="008000"/>
                  </a:solidFill>
                  <a:latin typeface="Consolas" panose="020B0609020204030204" pitchFamily="49" charset="0"/>
                </a:rPr>
                <a:t>вызывается функцией </a:t>
              </a:r>
              <a:r>
                <a:rPr lang="en-US" sz="1400" dirty="0" smtClean="0">
                  <a:solidFill>
                    <a:srgbClr val="008000"/>
                  </a:solidFill>
                  <a:latin typeface="Consolas" panose="020B0609020204030204" pitchFamily="49" charset="0"/>
                </a:rPr>
                <a:t>main()</a:t>
              </a:r>
              <a:endPara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err="1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Функция </a:t>
              </a:r>
              <a:r>
                <a:rPr lang="en-US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one"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err="1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try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two();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catch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(</a:t>
              </a:r>
              <a:r>
                <a:rPr lang="en-US" sz="1400" dirty="0" err="1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</a:t>
              </a:r>
              <a:r>
                <a:rPr lang="en-US" sz="1400" dirty="0" err="1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cerr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Поймано исключение типа </a:t>
              </a:r>
              <a:r>
                <a:rPr lang="en-US" sz="1400" dirty="0" err="1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 </a:t>
              </a:r>
              <a:r>
                <a:rPr lang="ru-RU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в функции </a:t>
              </a:r>
              <a:r>
                <a:rPr lang="en-US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one"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err="1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catch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(</a:t>
              </a:r>
              <a:r>
                <a:rPr lang="en-US" sz="1400" dirty="0" smtClean="0">
                  <a:solidFill>
                    <a:srgbClr val="0000FF"/>
                  </a:solidFill>
                  <a:latin typeface="Consolas" panose="020B0609020204030204" pitchFamily="49" charset="0"/>
                </a:rPr>
                <a:t>double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</a:t>
              </a:r>
              <a:r>
                <a:rPr lang="en-US" sz="1400" dirty="0" err="1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cerr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Поймано исключение типа </a:t>
              </a:r>
              <a:r>
                <a:rPr lang="en-US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double </a:t>
              </a:r>
              <a:r>
                <a:rPr lang="ru-RU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в функции </a:t>
              </a:r>
              <a:r>
                <a:rPr lang="en-US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one"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err="1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}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400" dirty="0" err="1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ru-RU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Конец </a:t>
              </a:r>
              <a:r>
                <a:rPr lang="en-US" sz="1400" dirty="0" smtClean="0">
                  <a:solidFill>
                    <a:srgbClr val="A31515"/>
                  </a:solidFill>
                  <a:latin typeface="Consolas" panose="020B0609020204030204" pitchFamily="49" charset="0"/>
                </a:rPr>
                <a:t>one"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</a:t>
              </a:r>
              <a:r>
                <a:rPr lang="en-US" sz="1400" dirty="0" err="1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8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исключений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6" y="874911"/>
            <a:ext cx="93139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</a:rPr>
              <a:t>Начано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main"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one();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cerr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Поймано исключение типа 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 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в функции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main"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Конец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main"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579664" y="4136155"/>
            <a:ext cx="5009584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 err="1"/>
              <a:t>Начано</a:t>
            </a:r>
            <a:r>
              <a:rPr lang="ru-RU" dirty="0"/>
              <a:t> </a:t>
            </a:r>
            <a:r>
              <a:rPr lang="ru-RU" dirty="0" err="1"/>
              <a:t>main</a:t>
            </a:r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one</a:t>
            </a:r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two</a:t>
            </a:r>
            <a:endParaRPr lang="ru-RU" dirty="0"/>
          </a:p>
          <a:p>
            <a:r>
              <a:rPr lang="ru-RU" dirty="0"/>
              <a:t>Функция </a:t>
            </a:r>
            <a:r>
              <a:rPr lang="ru-RU" dirty="0" err="1"/>
              <a:t>three</a:t>
            </a:r>
            <a:r>
              <a:rPr lang="ru-RU" dirty="0"/>
              <a:t> &lt;&lt; </a:t>
            </a:r>
            <a:r>
              <a:rPr lang="ru-RU" dirty="0" err="1"/>
              <a:t>endlФункция</a:t>
            </a:r>
            <a:r>
              <a:rPr lang="ru-RU" dirty="0"/>
              <a:t> </a:t>
            </a:r>
            <a:r>
              <a:rPr lang="ru-RU" dirty="0" err="1"/>
              <a:t>last</a:t>
            </a:r>
            <a:endParaRPr lang="ru-RU" dirty="0"/>
          </a:p>
          <a:p>
            <a:r>
              <a:rPr lang="ru-RU" dirty="0"/>
              <a:t>Выбрасываем исключение типа </a:t>
            </a:r>
            <a:r>
              <a:rPr lang="ru-RU" dirty="0" err="1"/>
              <a:t>int</a:t>
            </a:r>
            <a:r>
              <a:rPr lang="ru-RU" dirty="0"/>
              <a:t> в функции </a:t>
            </a:r>
            <a:r>
              <a:rPr lang="ru-RU" dirty="0" err="1"/>
              <a:t>last</a:t>
            </a:r>
            <a:endParaRPr lang="ru-RU" dirty="0"/>
          </a:p>
          <a:p>
            <a:r>
              <a:rPr lang="ru-RU" dirty="0"/>
              <a:t>Поймано исключение типа </a:t>
            </a:r>
            <a:r>
              <a:rPr lang="ru-RU" dirty="0" err="1"/>
              <a:t>int</a:t>
            </a:r>
            <a:r>
              <a:rPr lang="ru-RU" dirty="0"/>
              <a:t> в функции </a:t>
            </a:r>
            <a:r>
              <a:rPr lang="ru-RU" dirty="0" err="1"/>
              <a:t>one</a:t>
            </a:r>
            <a:endParaRPr lang="ru-RU" dirty="0"/>
          </a:p>
          <a:p>
            <a:r>
              <a:rPr lang="ru-RU" dirty="0"/>
              <a:t>Конец </a:t>
            </a:r>
            <a:r>
              <a:rPr lang="ru-RU" dirty="0" err="1"/>
              <a:t>one</a:t>
            </a:r>
            <a:endParaRPr lang="ru-RU" dirty="0"/>
          </a:p>
          <a:p>
            <a:r>
              <a:rPr lang="ru-RU" dirty="0"/>
              <a:t>Конец </a:t>
            </a:r>
            <a:r>
              <a:rPr lang="ru-RU" dirty="0" err="1"/>
              <a:t>main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исключение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333474" y="1450244"/>
            <a:ext cx="73676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	Класс-исключение</a:t>
            </a:r>
            <a:r>
              <a:rPr lang="ru-RU" dirty="0"/>
              <a:t> — это обычный класс, который выбрасывается в качестве исключения.</a:t>
            </a:r>
            <a:endParaRPr lang="en-US" dirty="0"/>
          </a:p>
          <a:p>
            <a:r>
              <a:rPr lang="ru-RU" dirty="0"/>
              <a:t>	Обратите внимание, в обработчиках исключений объекты класса-исключения принимать нужно </a:t>
            </a:r>
            <a:r>
              <a:rPr lang="ru-RU" b="1" dirty="0"/>
              <a:t>по ссылке</a:t>
            </a:r>
            <a:r>
              <a:rPr lang="ru-RU" dirty="0"/>
              <a:t>, нежели по значению.</a:t>
            </a:r>
            <a:endParaRPr lang="en-US" dirty="0"/>
          </a:p>
          <a:p>
            <a:r>
              <a:rPr lang="ru-RU" dirty="0"/>
              <a:t>	Обработчики могут обрабатывать исключения не только одного определённого класса, но и исключения дочерних ему </a:t>
            </a:r>
            <a:r>
              <a:rPr lang="ru-RU" dirty="0" smtClean="0"/>
              <a:t>классов.</a:t>
            </a:r>
            <a:endParaRPr lang="ru-RU" b="1" dirty="0"/>
          </a:p>
          <a:p>
            <a:r>
              <a:rPr lang="ru-RU" b="1" dirty="0" smtClean="0"/>
              <a:t>	</a:t>
            </a:r>
            <a:r>
              <a:rPr lang="ru-RU" b="1" dirty="0" err="1" smtClean="0"/>
              <a:t>std</a:t>
            </a:r>
            <a:r>
              <a:rPr lang="ru-RU" b="1" dirty="0"/>
              <a:t>::</a:t>
            </a:r>
            <a:r>
              <a:rPr lang="ru-RU" b="1" dirty="0" err="1"/>
              <a:t>exception</a:t>
            </a:r>
            <a:r>
              <a:rPr lang="ru-RU" b="1" dirty="0"/>
              <a:t> </a:t>
            </a:r>
            <a:r>
              <a:rPr lang="ru-RU" dirty="0"/>
              <a:t>— это небольшой интерфейсный класс, который используется в качестве родительского класса для любого исключения, которое выбрасывается в стандартной библиотеке C++.</a:t>
            </a:r>
          </a:p>
          <a:p>
            <a:r>
              <a:rPr lang="ru-RU" dirty="0"/>
              <a:t>	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7" y="1489866"/>
            <a:ext cx="3484405" cy="446783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333474" y="3954168"/>
            <a:ext cx="38366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	Ничто </a:t>
            </a:r>
            <a:r>
              <a:rPr lang="ru-RU" dirty="0"/>
              <a:t>не генерирует </a:t>
            </a:r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exception</a:t>
            </a:r>
            <a:r>
              <a:rPr lang="ru-RU" dirty="0"/>
              <a:t> напрямую, и вы также должны придерживаться этого правила. Однако, вы можете генерировать исключения других классов из стандартной библиотеки С++, если они адекватно отражают ваши потребности. 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0"/>
          <a:stretch/>
        </p:blipFill>
        <p:spPr>
          <a:xfrm>
            <a:off x="8093520" y="4003413"/>
            <a:ext cx="3495728" cy="23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2771114" y="1119944"/>
            <a:ext cx="6649772" cy="5601534"/>
            <a:chOff x="2771115" y="74351"/>
            <a:chExt cx="6649772" cy="5601534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2771115" y="4321668"/>
              <a:ext cx="6649772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divideBy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what, 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by){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(by == </a:t>
              </a:r>
              <a:r>
                <a:rPr lang="en-US" sz="16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throw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DivisionByZeroException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what / by;</a:t>
              </a:r>
            </a:p>
            <a:p>
              <a:r>
                <a:rPr lang="en-US" sz="16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sz="16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2771115" y="74351"/>
              <a:ext cx="6649772" cy="387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DivisionByZeroException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exception{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private:</a:t>
              </a:r>
              <a:endParaRPr lang="en-US" sz="16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char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*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msg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= </a:t>
              </a:r>
              <a:r>
                <a:rPr lang="en-US" sz="16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"Division by 0"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code = -</a:t>
              </a:r>
              <a:r>
                <a:rPr lang="en-US" sz="16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10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public:</a:t>
              </a:r>
              <a:endParaRPr lang="en-US" sz="16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printSelf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(){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cout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&lt;&lt; what() &lt;&lt;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endl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}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getCode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(){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code;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}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char*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what() {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    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msg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} 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  <a:endPara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6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24693" y="1164134"/>
            <a:ext cx="853741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b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c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"Start with divide by zero."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"Before exception."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 =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divideBy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(b, a);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"After exception."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(exception e) 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e.what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DivisionByZeroException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e) 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e.printSelf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 =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e.getCode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(...){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"Any exception."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"End with divide by zero. c value is 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c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466903" y="2973603"/>
            <a:ext cx="412234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 err="1"/>
              <a:t>Start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divide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zero</a:t>
            </a:r>
            <a:r>
              <a:rPr lang="ru-RU" dirty="0"/>
              <a:t>.</a:t>
            </a:r>
          </a:p>
          <a:p>
            <a:r>
              <a:rPr lang="ru-RU" dirty="0" err="1"/>
              <a:t>Before</a:t>
            </a:r>
            <a:r>
              <a:rPr lang="ru-RU" dirty="0"/>
              <a:t> </a:t>
            </a:r>
            <a:r>
              <a:rPr lang="ru-RU" dirty="0" err="1"/>
              <a:t>exception</a:t>
            </a:r>
            <a:r>
              <a:rPr lang="ru-RU" dirty="0"/>
              <a:t>.</a:t>
            </a:r>
          </a:p>
          <a:p>
            <a:r>
              <a:rPr lang="ru-RU" dirty="0" err="1"/>
              <a:t>std</a:t>
            </a:r>
            <a:r>
              <a:rPr lang="ru-RU" dirty="0"/>
              <a:t>::</a:t>
            </a:r>
            <a:r>
              <a:rPr lang="ru-RU" dirty="0" err="1"/>
              <a:t>exception</a:t>
            </a:r>
            <a:endParaRPr lang="ru-RU" dirty="0"/>
          </a:p>
          <a:p>
            <a:r>
              <a:rPr lang="ru-RU" dirty="0" err="1"/>
              <a:t>End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divide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zero</a:t>
            </a:r>
            <a:r>
              <a:rPr lang="ru-RU" dirty="0"/>
              <a:t>. c </a:t>
            </a:r>
            <a:r>
              <a:rPr lang="ru-RU" dirty="0" err="1"/>
              <a:t>value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94918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C++: Коварство и Любовь, или Да что вообще может пойти не так? / Блог  компании SimbirSoft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422" y="260567"/>
            <a:ext cx="8943157" cy="633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11525" y="1215580"/>
            <a:ext cx="876375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main(){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a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b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c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"Start with divide by zero."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"Before exception."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 =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divideBy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(b, a);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"After exception."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DivisionByZeroException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e) 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e.printSelf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 =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e.getCode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(exception e) 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e.what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(...){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"Any exception."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"End with divide by zero. c value is 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c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113818" y="2999326"/>
            <a:ext cx="447543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 err="1"/>
              <a:t>Start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divide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zero</a:t>
            </a:r>
            <a:r>
              <a:rPr lang="ru-RU" dirty="0"/>
              <a:t>.</a:t>
            </a:r>
          </a:p>
          <a:p>
            <a:r>
              <a:rPr lang="ru-RU" dirty="0" err="1"/>
              <a:t>Before</a:t>
            </a:r>
            <a:r>
              <a:rPr lang="ru-RU" dirty="0"/>
              <a:t> </a:t>
            </a:r>
            <a:r>
              <a:rPr lang="ru-RU" dirty="0" err="1"/>
              <a:t>exception</a:t>
            </a:r>
            <a:r>
              <a:rPr lang="ru-RU" dirty="0"/>
              <a:t>.</a:t>
            </a:r>
          </a:p>
          <a:p>
            <a:r>
              <a:rPr lang="ru-RU" dirty="0" err="1"/>
              <a:t>Division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0</a:t>
            </a:r>
          </a:p>
          <a:p>
            <a:r>
              <a:rPr lang="ru-RU" dirty="0" err="1"/>
              <a:t>End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divide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zero</a:t>
            </a:r>
            <a:r>
              <a:rPr lang="ru-RU" dirty="0"/>
              <a:t>. c </a:t>
            </a:r>
            <a:r>
              <a:rPr lang="ru-RU" dirty="0" err="1"/>
              <a:t>value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-10</a:t>
            </a:r>
          </a:p>
        </p:txBody>
      </p:sp>
    </p:spTree>
    <p:extLst>
      <p:ext uri="{BB962C8B-B14F-4D97-AF65-F5344CB8AC3E}">
        <p14:creationId xmlns:p14="http://schemas.microsoft.com/office/powerpoint/2010/main" val="198637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 исключений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60491" y="1437778"/>
            <a:ext cx="106710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  <a:r>
              <a:rPr lang="ru-RU" b="1" dirty="0"/>
              <a:t>Исключения имеют свою небольшую цену производительности</a:t>
            </a:r>
            <a:r>
              <a:rPr lang="ru-RU" dirty="0"/>
              <a:t>. Они увеличивают размер вашего исполняемого файла и также могут заставить его выполняться медленнее из-за дополнительной проверки, которая должна быть выполнена. Тем не менее, основное снижение производительности происходит при выбрасывании исключения. В этот момент стек начинает раскручиваться и выполняется поиск соответствующего обработчика исключений, что само по себе является относительно затратной операцией.</a:t>
            </a:r>
          </a:p>
          <a:p>
            <a:r>
              <a:rPr lang="ru-RU" dirty="0"/>
              <a:t>	Примечание: Некоторые современные компьютерные архитектуры поддерживают модель исключений «</a:t>
            </a:r>
            <a:r>
              <a:rPr lang="ru-RU" b="1" dirty="0"/>
              <a:t>Исключения с нулевой стоимостью</a:t>
            </a:r>
            <a:r>
              <a:rPr lang="ru-RU" dirty="0"/>
              <a:t>» (</a:t>
            </a:r>
            <a:r>
              <a:rPr lang="ru-RU" dirty="0" err="1"/>
              <a:t>zero-cost</a:t>
            </a:r>
            <a:r>
              <a:rPr lang="ru-RU" dirty="0"/>
              <a:t> исключения). Исключения с нулевой стоимостью, если они поддерживаются, </a:t>
            </a:r>
            <a:r>
              <a:rPr lang="ru-RU" b="1" dirty="0"/>
              <a:t>не требуют дополнительных затрат при выполнении программы</a:t>
            </a:r>
            <a:r>
              <a:rPr lang="ru-RU" dirty="0"/>
              <a:t> в случае отсутствия ошибок (именно в этом случае мы больше всего заботимся о производительности). Тем не менее, исключения с нулевой стоимостью </a:t>
            </a:r>
            <a:r>
              <a:rPr lang="ru-RU" b="1" dirty="0"/>
              <a:t>потребляют ещё больше ресурсов в случае обнаружения исключения</a:t>
            </a:r>
            <a:r>
              <a:rPr lang="ru-RU" dirty="0"/>
              <a:t>.</a:t>
            </a:r>
          </a:p>
          <a:p>
            <a:r>
              <a:rPr lang="ru-RU" dirty="0"/>
              <a:t>	Исключения и их обработку лучше всего использовать, если выполняются все следующие условия: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Обрабатываемая ошибка возникает редко.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Ошибка является серьёзной, и выполнение программы не может продолжаться без её обработки.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Ошибка не может быть обработана в том месте, где она возникает.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Нет хорошего альтернативного способа возвратить код ошибки обратно в </a:t>
            </a:r>
            <a:r>
              <a:rPr lang="ru-RU" dirty="0" err="1"/>
              <a:t>caller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182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ASSERT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60491" y="1437778"/>
            <a:ext cx="106710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  <a:r>
              <a:rPr lang="ru-RU" b="1" dirty="0" smtClean="0"/>
              <a:t>Исключения тесно связаны с тестированием программы после любых изменений вносимых в программу</a:t>
            </a:r>
            <a:r>
              <a:rPr lang="ru-RU" dirty="0" smtClean="0"/>
              <a:t>. Для модульного тестирования в С++ существуют такие Фреймворки как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Google Test – </a:t>
            </a:r>
            <a:r>
              <a:rPr lang="ru-RU" dirty="0" smtClean="0"/>
              <a:t>библиотека для модульного тестирования от </a:t>
            </a:r>
            <a:r>
              <a:rPr lang="en-US" dirty="0" smtClean="0"/>
              <a:t>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Boost Test – </a:t>
            </a:r>
            <a:r>
              <a:rPr lang="ru-RU" dirty="0" smtClean="0"/>
              <a:t>библиотека для модульного тестирования от создателей библиотеки </a:t>
            </a:r>
            <a:r>
              <a:rPr lang="en-US" dirty="0" smtClean="0"/>
              <a:t>boost </a:t>
            </a:r>
            <a:r>
              <a:rPr lang="ru-RU" dirty="0" smtClean="0"/>
              <a:t>и входящая в нее.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QT Test</a:t>
            </a:r>
            <a:r>
              <a:rPr lang="ru-RU" dirty="0" smtClean="0"/>
              <a:t> – библиотека для модульного тестирования от создателей библиотеки </a:t>
            </a:r>
            <a:r>
              <a:rPr lang="en-US" dirty="0" smtClean="0"/>
              <a:t>QT </a:t>
            </a:r>
            <a:r>
              <a:rPr lang="ru-RU" dirty="0" smtClean="0"/>
              <a:t>и входящая в нее.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Doctest</a:t>
            </a:r>
            <a:r>
              <a:rPr lang="ru-RU" dirty="0" smtClean="0"/>
              <a:t> – простая и легковесная библиотека для написания модульных тестов в небольших проектах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Catch2</a:t>
            </a:r>
            <a:r>
              <a:rPr lang="ru-RU" dirty="0"/>
              <a:t> – простая и легковесная библиотека для написания модульных тестов в небольших проектах</a:t>
            </a:r>
            <a:endParaRPr lang="ru-RU" dirty="0"/>
          </a:p>
          <a:p>
            <a:r>
              <a:rPr lang="ru-RU" dirty="0"/>
              <a:t>	</a:t>
            </a:r>
            <a:r>
              <a:rPr lang="ru-RU" dirty="0" smtClean="0"/>
              <a:t>Кроме описанных выше библиотек существует встроенный в стандартную библиотеку способ тестирования кода.</a:t>
            </a:r>
            <a:endParaRPr lang="en-US" dirty="0" smtClean="0"/>
          </a:p>
          <a:p>
            <a:r>
              <a:rPr lang="ru-RU" dirty="0" smtClean="0"/>
              <a:t>Один э</a:t>
            </a:r>
            <a:r>
              <a:rPr lang="ru-RU" dirty="0" smtClean="0"/>
              <a:t>то макрос </a:t>
            </a:r>
            <a:r>
              <a:rPr lang="en-US" dirty="0" smtClean="0"/>
              <a:t>ASSERT</a:t>
            </a:r>
            <a:r>
              <a:rPr lang="ru-RU" dirty="0" smtClean="0"/>
              <a:t>(), который наследуется из языка си и импортируется как библиотека </a:t>
            </a:r>
            <a:r>
              <a:rPr lang="en-US" dirty="0"/>
              <a:t>&lt;</a:t>
            </a:r>
            <a:r>
              <a:rPr lang="en-US" dirty="0" err="1" smtClean="0"/>
              <a:t>cassert</a:t>
            </a:r>
            <a:r>
              <a:rPr lang="en-US" dirty="0" smtClean="0"/>
              <a:t>&gt;</a:t>
            </a:r>
            <a:r>
              <a:rPr lang="ru-RU" dirty="0" smtClean="0"/>
              <a:t>.</a:t>
            </a:r>
          </a:p>
          <a:p>
            <a:r>
              <a:rPr lang="ru-RU" dirty="0" smtClean="0"/>
              <a:t>Этот макрос выведет ошибку, если выражение между круглыми скобками будет равно 0.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Альтернативой является функция времени компиляции </a:t>
            </a:r>
            <a:r>
              <a:rPr lang="en-US" dirty="0" err="1" smtClean="0"/>
              <a:t>static_assert</a:t>
            </a:r>
            <a:r>
              <a:rPr lang="en-US" dirty="0" smtClean="0"/>
              <a:t>(bool-</a:t>
            </a:r>
            <a:r>
              <a:rPr lang="en-US" dirty="0" err="1" smtClean="0"/>
              <a:t>constexpr</a:t>
            </a:r>
            <a:r>
              <a:rPr lang="en-US" dirty="0" smtClean="0"/>
              <a:t>)</a:t>
            </a:r>
            <a:r>
              <a:rPr lang="ru-RU" dirty="0" smtClean="0"/>
              <a:t>, которая так же, как и макрос выведет в консоль ошибку, если выражение в скобках возвращает </a:t>
            </a:r>
            <a:r>
              <a:rPr lang="en-US" dirty="0" smtClean="0"/>
              <a:t>false</a:t>
            </a:r>
            <a:r>
              <a:rPr lang="ru-RU" dirty="0" smtClean="0"/>
              <a:t>.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28567" y="4915653"/>
            <a:ext cx="793486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assertm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4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2==5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There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are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five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lights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")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909090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909090"/>
                </a:solidFill>
                <a:effectLst/>
                <a:latin typeface="Courier New" panose="02070309020205020404" pitchFamily="49" charset="0"/>
              </a:rPr>
              <a:t>assertion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90909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909090"/>
                </a:solidFill>
                <a:effectLst/>
                <a:latin typeface="Courier New" panose="02070309020205020404" pitchFamily="49" charset="0"/>
              </a:rPr>
              <a:t>fails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3080"/>
                </a:solidFill>
                <a:effectLst/>
                <a:latin typeface="Courier New" panose="02070309020205020404" pitchFamily="49" charset="0"/>
                <a:hlinkClick r:id="rId4"/>
              </a:rPr>
              <a:t>std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3080"/>
                </a:solidFill>
                <a:effectLst/>
                <a:latin typeface="Courier New" panose="02070309020205020404" pitchFamily="49" charset="0"/>
                <a:hlinkClick r:id="rId4"/>
              </a:rPr>
              <a:t>::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3080"/>
                </a:solidFill>
                <a:effectLst/>
                <a:latin typeface="Courier New" panose="02070309020205020404" pitchFamily="49" charset="0"/>
                <a:hlinkClick r:id="rId4"/>
              </a:rPr>
              <a:t>cout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&lt;&lt;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Execution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continues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past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last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assert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\n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909090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909090"/>
                </a:solidFill>
                <a:effectLst/>
                <a:latin typeface="Courier New" panose="02070309020205020404" pitchFamily="49" charset="0"/>
              </a:rPr>
              <a:t>No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3331" y="3149823"/>
            <a:ext cx="4545339" cy="558354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1953" cy="30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Обработка исключений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06994" y="1443841"/>
            <a:ext cx="111780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  <a:r>
              <a:rPr lang="ru-RU" b="1" dirty="0"/>
              <a:t>Обработка исключительных ситуаций </a:t>
            </a:r>
            <a:r>
              <a:rPr lang="ru-RU" dirty="0"/>
              <a:t>(англ. </a:t>
            </a:r>
            <a:r>
              <a:rPr lang="ru-RU" dirty="0" err="1"/>
              <a:t>exception</a:t>
            </a:r>
            <a:r>
              <a:rPr lang="ru-RU" dirty="0"/>
              <a:t> </a:t>
            </a:r>
            <a:r>
              <a:rPr lang="ru-RU" dirty="0" err="1"/>
              <a:t>handling</a:t>
            </a:r>
            <a:r>
              <a:rPr lang="ru-RU" dirty="0"/>
              <a:t>) — механизм языков программирования, предназначенный для описания реакции программы на ошибки времени выполнения и другие возможные проблемы (исключения), которые могут возникнуть при выполнении программы и приводят к невозможности (бессмысленности) дальнейшей отработки программой её базового алгоритма.</a:t>
            </a:r>
          </a:p>
          <a:p>
            <a:r>
              <a:rPr lang="ru-RU" dirty="0"/>
              <a:t>	Во время выполнения программы могут возникать ситуации, когда состояние внешних данных, устройств ввода-вывода или компьютерной системы в целом делает дальнейшие вычисления в соответствии с базовым алгоритмом невозможными или бессмысленными.</a:t>
            </a:r>
          </a:p>
          <a:p>
            <a:r>
              <a:rPr lang="ru-RU" dirty="0"/>
              <a:t>	Самой </a:t>
            </a:r>
            <a:r>
              <a:rPr lang="ru-RU" b="1" dirty="0"/>
              <a:t>последней инстанцией </a:t>
            </a:r>
            <a:r>
              <a:rPr lang="ru-RU" dirty="0"/>
              <a:t>в процессе </a:t>
            </a:r>
            <a:r>
              <a:rPr lang="ru-RU" dirty="0" smtClean="0"/>
              <a:t>обработки </a:t>
            </a:r>
            <a:r>
              <a:rPr lang="ru-RU" dirty="0"/>
              <a:t>исключений является </a:t>
            </a:r>
            <a:r>
              <a:rPr lang="ru-RU" b="1" dirty="0"/>
              <a:t>операционная система</a:t>
            </a:r>
            <a:r>
              <a:rPr lang="ru-RU" dirty="0"/>
              <a:t>. Когда программа завершает своё выполнение с необработанным исключением, то операционная система обычно уведомляет нас о том, что произошла ошибка необработанного исключения. Как она это сделает — зависит от каждой отдельно: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либо выведет сообщение об ошибке;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либо откроет диалоговое окно с ошибкой;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либо </a:t>
            </a:r>
            <a:r>
              <a:rPr lang="ru-RU" dirty="0" smtClean="0"/>
              <a:t>просто вызовет сбой в работе.</a:t>
            </a:r>
            <a:endParaRPr lang="ru-RU" dirty="0"/>
          </a:p>
        </p:txBody>
      </p:sp>
      <p:pic>
        <p:nvPicPr>
          <p:cNvPr id="10" name="Picture 2" descr="Выбор правильной стратегии обработки ошибок (части 1 и 2) / Блог компании  Mail.ru Group / Хаб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36" y="4375339"/>
            <a:ext cx="4317670" cy="24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2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 исключений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93417" y="1437778"/>
            <a:ext cx="108701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Целочисленное деление на ноль. Конечного результата у данной операции быть не может, поэтому ни дальнейшие вычисления, ни попытка использования результата деления не приведут к решению задачи.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Ошибка при попытке считать данные с внешнего устройства. Если данные не удаётся получить, любые дальнейшие запланированные операции с ними бессмысленны.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Исчерпание доступной памяти. Если в какой-то момент система оказывается не в состоянии выделить достаточный для прикладной программы объём оперативной памяти, программа не сможет работать нормально.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Появление сигнала аварийного отключения электропитания системы. Прикладную задачу, по всей видимости, решить не удастся, в лучшем случае (при наличии какого-то резерва питания) прикладная программа может позаботиться о сохранении данных</a:t>
            </a:r>
            <a:r>
              <a:rPr lang="ru-RU" dirty="0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Обращение к несуществующей памяти, т.е. выход за границы массива или обращение по пустому указателю.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Ошибка работы с базой данных, неправильное </a:t>
            </a:r>
            <a:r>
              <a:rPr lang="en-US" dirty="0" smtClean="0"/>
              <a:t>SQL </a:t>
            </a:r>
            <a:r>
              <a:rPr lang="ru-RU" dirty="0" smtClean="0"/>
              <a:t>выражение или ошибка исполнения выражения.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Ошибка при работе с сетью, неожиданный обрыв соединения, неправильные данные для подключения</a:t>
            </a:r>
            <a:r>
              <a:rPr lang="ru-R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Ошибка преобразования указателя от указателя на пустоту к классу не </a:t>
            </a:r>
            <a:r>
              <a:rPr lang="ru-RU" dirty="0" err="1" smtClean="0"/>
              <a:t>соответсвующему</a:t>
            </a:r>
            <a:r>
              <a:rPr lang="ru-RU" dirty="0" smtClean="0"/>
              <a:t> реально хранимому объекту.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84214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исключений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14503" y="1437778"/>
            <a:ext cx="1128665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Исключительные ситуации, возникающие при работе программы, можно разделить на два основных типа: синхронные и асинхронные, принципы реакции на которые существенно различаются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b="1" dirty="0"/>
              <a:t>Синхронные исключения </a:t>
            </a:r>
            <a:r>
              <a:rPr lang="ru-RU" dirty="0"/>
              <a:t>могут возникнуть только в определённых, заранее известных точках программы. Так, ошибка чтения файла или коммуникационного канала, нехватка памяти — типичные синхронные исключения, так как возникают они только в операции чтения или в операции выделения памяти соответственно.</a:t>
            </a:r>
          </a:p>
          <a:p>
            <a:r>
              <a:rPr lang="ru-RU" dirty="0"/>
              <a:t>	</a:t>
            </a:r>
            <a:r>
              <a:rPr lang="ru-RU" b="1" dirty="0"/>
              <a:t>Асинхронные исключения </a:t>
            </a:r>
            <a:r>
              <a:rPr lang="ru-RU" dirty="0"/>
              <a:t>могут возникать в любой момент времени и не зависят от того, какую конкретно инструкцию программы выполняет система. Типичные примеры таких исключений: аварийный отказ питания или поступление новых данных.</a:t>
            </a:r>
          </a:p>
          <a:p>
            <a:r>
              <a:rPr lang="ru-RU" dirty="0"/>
              <a:t>	Некоторые типы исключений могут быть отнесены как к синхронным, так и к асинхронным. Например, инструкция деления на ноль формально должна приводить к синхронному исключению, так как логически оно возникает именно при выполнении данной команды, но на некоторых платформах за счёт глубокой конвейеризации исключение может фактически оказаться асинхронным.</a:t>
            </a:r>
          </a:p>
        </p:txBody>
      </p:sp>
      <p:sp>
        <p:nvSpPr>
          <p:cNvPr id="10" name="Овал 9"/>
          <p:cNvSpPr/>
          <p:nvPr/>
        </p:nvSpPr>
        <p:spPr>
          <a:xfrm>
            <a:off x="5043842" y="2100568"/>
            <a:ext cx="2027977" cy="688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Исключения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819707" y="2788630"/>
            <a:ext cx="2224135" cy="688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Синхронные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7071819" y="2788631"/>
            <a:ext cx="2224134" cy="688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Асинхронные</a:t>
            </a:r>
            <a:endParaRPr lang="ru-RU" dirty="0"/>
          </a:p>
        </p:txBody>
      </p:sp>
      <p:cxnSp>
        <p:nvCxnSpPr>
          <p:cNvPr id="13" name="Прямая со стрелкой 12"/>
          <p:cNvCxnSpPr>
            <a:stCxn id="10" idx="2"/>
            <a:endCxn id="11" idx="0"/>
          </p:cNvCxnSpPr>
          <p:nvPr/>
        </p:nvCxnSpPr>
        <p:spPr>
          <a:xfrm flipH="1">
            <a:off x="3931775" y="2444600"/>
            <a:ext cx="1112067" cy="344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10" idx="6"/>
            <a:endCxn id="12" idx="0"/>
          </p:cNvCxnSpPr>
          <p:nvPr/>
        </p:nvCxnSpPr>
        <p:spPr>
          <a:xfrm>
            <a:off x="7071819" y="2444600"/>
            <a:ext cx="1112067" cy="3440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9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Типы обработки исключений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591494" y="1437778"/>
            <a:ext cx="11009012" cy="3585997"/>
            <a:chOff x="591494" y="2010519"/>
            <a:chExt cx="11009012" cy="3585997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591494" y="2010519"/>
              <a:ext cx="110090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 smtClean="0"/>
                <a:t>Существует </a:t>
              </a:r>
              <a:r>
                <a:rPr lang="ru-RU" dirty="0"/>
                <a:t>два принципиально разных механизма функционирования обработчиков исключений</a:t>
              </a:r>
              <a:r>
                <a:rPr lang="ru-RU" dirty="0" smtClean="0"/>
                <a:t>.</a:t>
              </a:r>
              <a:endParaRPr lang="ru-RU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591494" y="2457195"/>
              <a:ext cx="5504506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	</a:t>
              </a:r>
              <a:r>
                <a:rPr lang="ru-RU" b="1" dirty="0" smtClean="0"/>
                <a:t>Обработка </a:t>
              </a:r>
              <a:r>
                <a:rPr lang="ru-RU" b="1" dirty="0"/>
                <a:t>с возвратом </a:t>
              </a:r>
              <a:r>
                <a:rPr lang="ru-RU" dirty="0"/>
                <a:t>подразумевает, что обработчик исключения ликвидирует возникшую проблему и приводит программу в состояние, когда она может работать дальше по основному алгоритму. В этом случае после того, как выполнится код обработчика, управление передаётся обратно в ту точку программы, где возникла исключительная ситуация и выполнение программы продолжается. Обработка с возвратом типична для обработчиков асинхронных исключений, для обработки синхронных исключений она малопригодна.</a:t>
              </a: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084742" y="2457195"/>
              <a:ext cx="5504506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	</a:t>
              </a:r>
              <a:r>
                <a:rPr lang="ru-RU" b="1" dirty="0" smtClean="0"/>
                <a:t>Обработка </a:t>
              </a:r>
              <a:r>
                <a:rPr lang="ru-RU" b="1" dirty="0"/>
                <a:t>без возврата</a:t>
              </a:r>
              <a:r>
                <a:rPr lang="ru-RU" dirty="0"/>
                <a:t> заключается в том, что после выполнения кода обработчика исключения управление передаётся в некоторое, заранее заданное место программы, и с него продолжается исполнение. То есть, фактически, при возникновении исключения команда, во время работы которой оно возникло, заменяется на безусловный переход к заданному оператору.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74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916158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Неструктурная обработка исключений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06168" y="1437778"/>
            <a:ext cx="107796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	</a:t>
            </a:r>
            <a:r>
              <a:rPr lang="ru-RU" b="1" dirty="0" smtClean="0"/>
              <a:t>Неструктурная </a:t>
            </a:r>
            <a:r>
              <a:rPr lang="ru-RU" b="1" dirty="0"/>
              <a:t>обработка исключений </a:t>
            </a:r>
            <a:r>
              <a:rPr lang="ru-RU" dirty="0"/>
              <a:t>реализуется в виде механизма регистрации функций или команд-обработчиков для каждого возможного типа исключения. Вызов регистрации «привязывает» обработчик к определённому исключению, вызов </a:t>
            </a:r>
            <a:r>
              <a:rPr lang="ru-RU" dirty="0" err="1"/>
              <a:t>разрегистрации</a:t>
            </a:r>
            <a:r>
              <a:rPr lang="ru-RU" dirty="0"/>
              <a:t> — отменяет эту «привязку». Если исключение происходит, выполнение основного кода программы немедленно прерывается и начинается выполнение обработчика. По завершении обработчика управление передаётся либо в некоторую наперёд заданную точку программы, либо обратно в точку возникновения исключения.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06168" y="3376107"/>
            <a:ext cx="1020602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 err="1" smtClean="0"/>
              <a:t>УстановитьОбработчик</a:t>
            </a:r>
            <a:r>
              <a:rPr lang="ru-RU" dirty="0" smtClean="0"/>
              <a:t>(</a:t>
            </a:r>
            <a:r>
              <a:rPr lang="ru-RU" dirty="0" err="1" smtClean="0"/>
              <a:t>ОшибкаБД</a:t>
            </a:r>
            <a:r>
              <a:rPr lang="ru-RU" dirty="0"/>
              <a:t>, </a:t>
            </a:r>
            <a:r>
              <a:rPr lang="ru-RU" dirty="0" err="1"/>
              <a:t>ПерейтиНа</a:t>
            </a:r>
            <a:r>
              <a:rPr lang="ru-RU" dirty="0"/>
              <a:t> </a:t>
            </a:r>
            <a:r>
              <a:rPr lang="ru-RU" dirty="0" err="1"/>
              <a:t>ОшБД</a:t>
            </a:r>
            <a:r>
              <a:rPr lang="ru-RU" dirty="0"/>
              <a:t>) </a:t>
            </a:r>
          </a:p>
          <a:p>
            <a:r>
              <a:rPr lang="ru-RU" dirty="0"/>
              <a:t>    // На исключение "</a:t>
            </a:r>
            <a:r>
              <a:rPr lang="ru-RU" dirty="0" err="1"/>
              <a:t>ОшибкаБД</a:t>
            </a:r>
            <a:r>
              <a:rPr lang="ru-RU" dirty="0"/>
              <a:t>" установлен обработчик - команда "</a:t>
            </a:r>
            <a:r>
              <a:rPr lang="ru-RU" dirty="0" err="1"/>
              <a:t>ПерейтиНа</a:t>
            </a:r>
            <a:r>
              <a:rPr lang="ru-RU" dirty="0"/>
              <a:t> </a:t>
            </a:r>
            <a:r>
              <a:rPr lang="ru-RU" dirty="0" err="1"/>
              <a:t>ОшБД</a:t>
            </a:r>
            <a:r>
              <a:rPr lang="ru-RU" dirty="0"/>
              <a:t>"</a:t>
            </a:r>
          </a:p>
          <a:p>
            <a:r>
              <a:rPr lang="ru-RU" dirty="0" smtClean="0"/>
              <a:t>    // </a:t>
            </a:r>
            <a:r>
              <a:rPr lang="ru-RU" dirty="0"/>
              <a:t>Здесь находятся операторы работы с БД</a:t>
            </a:r>
          </a:p>
          <a:p>
            <a:r>
              <a:rPr lang="ru-RU" dirty="0" smtClean="0"/>
              <a:t>    </a:t>
            </a:r>
            <a:r>
              <a:rPr lang="ru-RU" dirty="0" err="1" smtClean="0"/>
              <a:t>ПерейтиНа</a:t>
            </a:r>
            <a:r>
              <a:rPr lang="ru-RU" dirty="0" smtClean="0"/>
              <a:t> </a:t>
            </a:r>
            <a:r>
              <a:rPr lang="ru-RU" dirty="0" err="1"/>
              <a:t>СнятьОшБД</a:t>
            </a:r>
            <a:r>
              <a:rPr lang="ru-RU" dirty="0"/>
              <a:t> // Команда безусловного перехода - обход обработчика исключений</a:t>
            </a:r>
          </a:p>
          <a:p>
            <a:r>
              <a:rPr lang="ru-RU" dirty="0" err="1" smtClean="0"/>
              <a:t>ОшБД</a:t>
            </a:r>
            <a:r>
              <a:rPr lang="ru-RU" dirty="0"/>
              <a:t>:  // метка - сюда произойдёт переход в случае ошибки БД по установленному обработчику</a:t>
            </a:r>
          </a:p>
          <a:p>
            <a:r>
              <a:rPr lang="ru-RU" dirty="0" smtClean="0"/>
              <a:t>    // </a:t>
            </a:r>
            <a:r>
              <a:rPr lang="ru-RU" dirty="0"/>
              <a:t>Обработчик исключения БД  </a:t>
            </a:r>
            <a:endParaRPr lang="ru-RU" dirty="0" smtClean="0"/>
          </a:p>
          <a:p>
            <a:r>
              <a:rPr lang="ru-RU" dirty="0" err="1" smtClean="0"/>
              <a:t>СнятьОшБД</a:t>
            </a:r>
            <a:r>
              <a:rPr lang="ru-RU" dirty="0"/>
              <a:t>:  </a:t>
            </a:r>
          </a:p>
          <a:p>
            <a:r>
              <a:rPr lang="ru-RU" dirty="0"/>
              <a:t>    // метка - сюда произойдёт переход, если контролируемый код выполнится без ошибки БД. </a:t>
            </a:r>
          </a:p>
          <a:p>
            <a:r>
              <a:rPr lang="ru-RU" dirty="0"/>
              <a:t>  </a:t>
            </a:r>
            <a:r>
              <a:rPr lang="ru-RU" dirty="0" smtClean="0"/>
              <a:t>  </a:t>
            </a:r>
            <a:r>
              <a:rPr lang="ru-RU" dirty="0" err="1" smtClean="0"/>
              <a:t>СнятьОбработчик</a:t>
            </a:r>
            <a:r>
              <a:rPr lang="ru-RU" dirty="0" smtClean="0"/>
              <a:t>(</a:t>
            </a:r>
            <a:r>
              <a:rPr lang="ru-RU" dirty="0" err="1" smtClean="0"/>
              <a:t>ОшибкаБД</a:t>
            </a:r>
            <a:r>
              <a:rPr lang="ru-RU" dirty="0"/>
              <a:t>) </a:t>
            </a:r>
          </a:p>
          <a:p>
            <a:r>
              <a:rPr lang="ru-RU" dirty="0"/>
              <a:t>    // Обработчик снят</a:t>
            </a:r>
          </a:p>
        </p:txBody>
      </p:sp>
      <p:pic>
        <p:nvPicPr>
          <p:cNvPr id="11" name="Picture 2" descr="никто не использует goto в высокоуровневой разработке Что же с нами  стало..., Мем Что же с нами стал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91" y="4946430"/>
            <a:ext cx="2209309" cy="191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02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Структурная обработка исключений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41972" y="1437778"/>
            <a:ext cx="105080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	</a:t>
            </a:r>
            <a:r>
              <a:rPr lang="ru-RU" b="1" dirty="0" smtClean="0"/>
              <a:t>Структурная </a:t>
            </a:r>
            <a:r>
              <a:rPr lang="ru-RU" b="1" dirty="0"/>
              <a:t>обработка исключений </a:t>
            </a:r>
            <a:r>
              <a:rPr lang="ru-RU" dirty="0"/>
              <a:t>требует обязательной поддержки со стороны языка программирования — наличия специальных синтаксических конструкций. Такая конструкция содержит блок контролируемого кода и обработчик (обработчики) исключений.</a:t>
            </a:r>
          </a:p>
          <a:p>
            <a:r>
              <a:rPr lang="ru-RU" dirty="0" smtClean="0"/>
              <a:t>Блоки </a:t>
            </a:r>
            <a:r>
              <a:rPr lang="ru-RU" dirty="0"/>
              <a:t>обработки исключений могут многократно входить друг в друга, как явно (текстуально), так и неявно. Если ни один из обработчиков в текущем блоке не может обработать исключение, то выполнение данного блока немедленно завершается, и управление передаётся на ближайший подходящий обработчик более высокого уровня иерархии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050130" y="3469103"/>
            <a:ext cx="609174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 err="1" smtClean="0"/>
              <a:t>НачалоБлока</a:t>
            </a:r>
            <a:endParaRPr lang="ru-RU" dirty="0"/>
          </a:p>
          <a:p>
            <a:r>
              <a:rPr lang="ru-RU" dirty="0" smtClean="0"/>
              <a:t>	// </a:t>
            </a:r>
            <a:r>
              <a:rPr lang="ru-RU" dirty="0"/>
              <a:t>Контролируемый код</a:t>
            </a:r>
          </a:p>
          <a:p>
            <a:r>
              <a:rPr lang="ru-RU" dirty="0" smtClean="0"/>
              <a:t>	если </a:t>
            </a:r>
            <a:r>
              <a:rPr lang="ru-RU" dirty="0"/>
              <a:t>(условие) то </a:t>
            </a:r>
            <a:r>
              <a:rPr lang="ru-RU" dirty="0" err="1"/>
              <a:t>СоздатьИсключение</a:t>
            </a:r>
            <a:r>
              <a:rPr lang="ru-RU" dirty="0"/>
              <a:t> Исключение2</a:t>
            </a:r>
          </a:p>
          <a:p>
            <a:r>
              <a:rPr lang="ru-RU" dirty="0" smtClean="0"/>
              <a:t>Обработчик </a:t>
            </a:r>
            <a:r>
              <a:rPr lang="ru-RU" dirty="0"/>
              <a:t>Исключение1</a:t>
            </a:r>
          </a:p>
          <a:p>
            <a:r>
              <a:rPr lang="ru-RU" dirty="0" smtClean="0"/>
              <a:t>	// </a:t>
            </a:r>
            <a:r>
              <a:rPr lang="ru-RU" dirty="0"/>
              <a:t>Код обработчика для Исключения1</a:t>
            </a:r>
          </a:p>
          <a:p>
            <a:r>
              <a:rPr lang="ru-RU" dirty="0" smtClean="0"/>
              <a:t>Обработчик </a:t>
            </a:r>
            <a:r>
              <a:rPr lang="ru-RU" dirty="0"/>
              <a:t>Исключение2</a:t>
            </a:r>
          </a:p>
          <a:p>
            <a:r>
              <a:rPr lang="ru-RU" dirty="0" smtClean="0"/>
              <a:t>	// </a:t>
            </a:r>
            <a:r>
              <a:rPr lang="ru-RU" dirty="0"/>
              <a:t>Код обработчика для Исключения2</a:t>
            </a:r>
          </a:p>
          <a:p>
            <a:r>
              <a:rPr lang="ru-RU" dirty="0" err="1" smtClean="0"/>
              <a:t>ОбработчикНеобработанных</a:t>
            </a:r>
            <a:endParaRPr lang="ru-RU" dirty="0"/>
          </a:p>
          <a:p>
            <a:r>
              <a:rPr lang="ru-RU" dirty="0" smtClean="0"/>
              <a:t>	// </a:t>
            </a:r>
            <a:r>
              <a:rPr lang="ru-RU" dirty="0"/>
              <a:t>Код обработки ранее не обработанных исключений</a:t>
            </a:r>
          </a:p>
          <a:p>
            <a:r>
              <a:rPr lang="ru-RU" dirty="0" err="1" smtClean="0"/>
              <a:t>КонецБлока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80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830630" y="1100573"/>
            <a:ext cx="7725544" cy="389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2"/>
          <p:cNvSpPr txBox="1">
            <a:spLocks/>
          </p:cNvSpPr>
          <p:nvPr/>
        </p:nvSpPr>
        <p:spPr>
          <a:xfrm>
            <a:off x="821105" y="48175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 с гарантией завершения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3417" y="1043189"/>
            <a:ext cx="9945983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513589" y="6356353"/>
            <a:ext cx="1187570" cy="365125"/>
          </a:xfrm>
        </p:spPr>
        <p:txBody>
          <a:bodyPr/>
          <a:lstStyle/>
          <a:p>
            <a:fld id="{9DD0990C-240E-4F6D-96E9-50DBAF192F56}" type="slidenum"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188" y="237254"/>
            <a:ext cx="677060" cy="120052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42385" y="1436197"/>
            <a:ext cx="107072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Помимо </a:t>
            </a:r>
            <a:r>
              <a:rPr lang="ru-RU" dirty="0"/>
              <a:t>блоков контролируемого кода для обработки исключений, языки программирования могут поддерживать </a:t>
            </a:r>
            <a:r>
              <a:rPr lang="ru-RU" b="1" dirty="0"/>
              <a:t>блоки с гарантированным завершением</a:t>
            </a:r>
            <a:r>
              <a:rPr lang="ru-RU" dirty="0"/>
              <a:t>. Их использование оказывается удобным тогда, когда в некотором блоке кода, независимо от того, произошли ли какие-то ошибки, необходимо перед его завершением выполнить определённые действия. Простейший пример: если в процедуре динамически создаётся какой-то локальный объект в памяти, то перед выходом из этой процедуры объект должен быть уничтожен (чтобы избежать утечки памяти), независимо от того, произошли после его создания ошибки или нет.</a:t>
            </a:r>
          </a:p>
          <a:p>
            <a:r>
              <a:rPr lang="en-US" dirty="0" smtClean="0"/>
              <a:t>	</a:t>
            </a:r>
            <a:r>
              <a:rPr lang="ru-RU" dirty="0" smtClean="0"/>
              <a:t>Принципиальное </a:t>
            </a:r>
            <a:r>
              <a:rPr lang="ru-RU" dirty="0"/>
              <a:t>отличие блока с гарантированным завершением от обработки — то, что он не обрабатывает исключение, а лишь гарантирует выполнение определённого набора операций перед тем, как включится механизм обработки.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625548" y="4298519"/>
            <a:ext cx="294090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ru-RU" dirty="0" err="1"/>
              <a:t>НачалоБлока</a:t>
            </a:r>
            <a:endParaRPr lang="ru-RU" dirty="0"/>
          </a:p>
          <a:p>
            <a:r>
              <a:rPr lang="ru-RU" dirty="0"/>
              <a:t>    ... // Основной код</a:t>
            </a:r>
          </a:p>
          <a:p>
            <a:r>
              <a:rPr lang="ru-RU" dirty="0"/>
              <a:t>  Завершение</a:t>
            </a:r>
          </a:p>
          <a:p>
            <a:r>
              <a:rPr lang="ru-RU" dirty="0"/>
              <a:t>    ... // Код завершения</a:t>
            </a:r>
          </a:p>
          <a:p>
            <a:r>
              <a:rPr lang="ru-RU" dirty="0"/>
              <a:t>  </a:t>
            </a:r>
            <a:r>
              <a:rPr lang="ru-RU" dirty="0" err="1"/>
              <a:t>КонецБлока</a:t>
            </a:r>
            <a:endParaRPr lang="ru-RU" dirty="0"/>
          </a:p>
        </p:txBody>
      </p:sp>
      <p:pic>
        <p:nvPicPr>
          <p:cNvPr id="11" name="Picture 2" descr="Мем: &quot;А у тебя его и нет!&quot; - Все шаблоны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658" y="4653892"/>
            <a:ext cx="3320957" cy="199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7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2842</TotalTime>
  <Words>627</Words>
  <Application>Microsoft Office PowerPoint</Application>
  <PresentationFormat>Широкоэкранный</PresentationFormat>
  <Paragraphs>342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Courier New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Пысин Максим Дмитриевич</cp:lastModifiedBy>
  <cp:revision>385</cp:revision>
  <dcterms:created xsi:type="dcterms:W3CDTF">2018-10-31T17:08:02Z</dcterms:created>
  <dcterms:modified xsi:type="dcterms:W3CDTF">2022-11-20T15:42:50Z</dcterms:modified>
</cp:coreProperties>
</file>